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0"/>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solidFill>
              <a:schemeClr val="accent6">
                <a:lumMod val="40000"/>
                <a:lumOff val="60000"/>
              </a:schemeClr>
            </a:solidFill>
            <a:ln>
              <a:noFill/>
            </a:ln>
            <a:effectLst/>
            <a:sp3d/>
          </c:spPr>
          <c:invertIfNegative val="0"/>
          <c:dLbls>
            <c:dLbl>
              <c:idx val="1"/>
              <c:layout>
                <c:manualLayout>
                  <c:x val="-4.428290228876519E-17"/>
                  <c:y val="7.004741989705234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428290228876519E-17"/>
                  <c:y val="4.37796374356577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4.830917874396135E-3"/>
                  <c:y val="7.8803347384183792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ser>
        <c:ser>
          <c:idx val="1"/>
          <c:order val="1"/>
          <c:tx>
            <c:strRef>
              <c:f>Sheet1!$C$1</c:f>
              <c:strCache>
                <c:ptCount val="1"/>
                <c:pt idx="0">
                  <c:v>#eType1</c:v>
                </c:pt>
              </c:strCache>
            </c:strRef>
          </c:tx>
          <c:spPr>
            <a:solidFill>
              <a:schemeClr val="accent6">
                <a:lumMod val="60000"/>
                <a:lumOff val="40000"/>
              </a:schemeClr>
            </a:solidFill>
            <a:ln>
              <a:noFill/>
            </a:ln>
            <a:effectLst/>
            <a:sp3d/>
          </c:spPr>
          <c:invertIfNegative val="0"/>
          <c:dLbls>
            <c:dLbl>
              <c:idx val="1"/>
              <c:layout>
                <c:manualLayout>
                  <c:x val="9.6618357487922267E-3"/>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4.1062801932367235E-2"/>
                  <c:y val="1.459321247855257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ser>
        <c:ser>
          <c:idx val="2"/>
          <c:order val="2"/>
          <c:tx>
            <c:strRef>
              <c:f>Sheet1!$D$1</c:f>
              <c:strCache>
                <c:ptCount val="1"/>
                <c:pt idx="0">
                  <c:v>#eType2</c:v>
                </c:pt>
              </c:strCache>
            </c:strRef>
          </c:tx>
          <c:spPr>
            <a:solidFill>
              <a:schemeClr val="accent6">
                <a:shade val="82000"/>
              </a:schemeClr>
            </a:solidFill>
            <a:ln>
              <a:noFill/>
            </a:ln>
            <a:effectLst/>
            <a:sp3d/>
          </c:spPr>
          <c:invertIfNegative val="0"/>
          <c:dLbls>
            <c:dLbl>
              <c:idx val="1"/>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2077294685990338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570048309178744E-2"/>
                  <c:y val="2.918642495710408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ser>
        <c:ser>
          <c:idx val="3"/>
          <c:order val="3"/>
          <c:tx>
            <c:strRef>
              <c:f>Sheet1!$E$1</c:f>
              <c:strCache>
                <c:ptCount val="1"/>
                <c:pt idx="0">
                  <c:v>#eType3</c:v>
                </c:pt>
              </c:strCache>
            </c:strRef>
          </c:tx>
          <c:spPr>
            <a:solidFill>
              <a:schemeClr val="accent6"/>
            </a:solidFill>
            <a:ln>
              <a:noFill/>
            </a:ln>
            <a:effectLst/>
            <a:sp3d/>
          </c:spPr>
          <c:invertIfNegative val="0"/>
          <c:dLbls>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7.2463768115942915E-3"/>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ser>
        <c:ser>
          <c:idx val="4"/>
          <c:order val="4"/>
          <c:tx>
            <c:strRef>
              <c:f>Sheet1!$F$1</c:f>
              <c:strCache>
                <c:ptCount val="1"/>
                <c:pt idx="0">
                  <c:v>#eType4</c:v>
                </c:pt>
              </c:strCache>
            </c:strRef>
          </c:tx>
          <c:spPr>
            <a:solidFill>
              <a:schemeClr val="accent6">
                <a:lumMod val="40000"/>
                <a:lumOff val="60000"/>
              </a:schemeClr>
            </a:solidFill>
            <a:ln>
              <a:noFill/>
            </a:ln>
            <a:effectLst/>
            <a:sp3d/>
          </c:spPr>
          <c:invertIfNegative val="0"/>
          <c:dLbls>
            <c:dLbl>
              <c:idx val="4"/>
              <c:layout>
                <c:manualLayout>
                  <c:x val="-1.2077294685990338E-2"/>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ser>
        <c:ser>
          <c:idx val="5"/>
          <c:order val="5"/>
          <c:tx>
            <c:strRef>
              <c:f>Sheet1!$G$1</c:f>
              <c:strCache>
                <c:ptCount val="1"/>
                <c:pt idx="0">
                  <c:v>#eType5</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ser>
        <c:ser>
          <c:idx val="6"/>
          <c:order val="6"/>
          <c:tx>
            <c:strRef>
              <c:f>Sheet1!$H$1</c:f>
              <c:strCache>
                <c:ptCount val="1"/>
                <c:pt idx="0">
                  <c:v>#eType6</c:v>
                </c:pt>
              </c:strCache>
            </c:strRef>
          </c:tx>
          <c:spPr>
            <a:solidFill>
              <a:schemeClr val="accent6">
                <a:tint val="48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ser>
        <c:dLbls>
          <c:showLegendKey val="0"/>
          <c:showVal val="1"/>
          <c:showCatName val="0"/>
          <c:showSerName val="0"/>
          <c:showPercent val="0"/>
          <c:showBubbleSize val="0"/>
        </c:dLbls>
        <c:gapWidth val="150"/>
        <c:shape val="box"/>
        <c:axId val="-736683552"/>
        <c:axId val="-736692256"/>
        <c:axId val="-692390400"/>
      </c:bar3DChart>
      <c:catAx>
        <c:axId val="-7366835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736692256"/>
        <c:crosses val="autoZero"/>
        <c:auto val="1"/>
        <c:lblAlgn val="ctr"/>
        <c:lblOffset val="100"/>
        <c:noMultiLvlLbl val="0"/>
      </c:catAx>
      <c:valAx>
        <c:axId val="-7366922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6683552"/>
        <c:crosses val="autoZero"/>
        <c:crossBetween val="between"/>
      </c:valAx>
      <c:serAx>
        <c:axId val="-6923904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6692256"/>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xmlns="" val="2280984329"/>
                    </a:ext>
                  </a:extLst>
                </a:gridCol>
                <a:gridCol w="1332290">
                  <a:extLst>
                    <a:ext uri="{9D8B030D-6E8A-4147-A177-3AD203B41FA5}">
                      <a16:colId xmlns:a16="http://schemas.microsoft.com/office/drawing/2014/main" xmlns="" val="2131263198"/>
                    </a:ext>
                  </a:extLst>
                </a:gridCol>
                <a:gridCol w="1141206">
                  <a:extLst>
                    <a:ext uri="{9D8B030D-6E8A-4147-A177-3AD203B41FA5}">
                      <a16:colId xmlns:a16="http://schemas.microsoft.com/office/drawing/2014/main" xmlns="" val="1097013496"/>
                    </a:ext>
                  </a:extLst>
                </a:gridCol>
                <a:gridCol w="1141206">
                  <a:extLst>
                    <a:ext uri="{9D8B030D-6E8A-4147-A177-3AD203B41FA5}">
                      <a16:colId xmlns:a16="http://schemas.microsoft.com/office/drawing/2014/main" xmlns="" val="2987665690"/>
                    </a:ext>
                  </a:extLst>
                </a:gridCol>
                <a:gridCol w="1141206">
                  <a:extLst>
                    <a:ext uri="{9D8B030D-6E8A-4147-A177-3AD203B41FA5}">
                      <a16:colId xmlns:a16="http://schemas.microsoft.com/office/drawing/2014/main" xmlns="" val="2828808762"/>
                    </a:ext>
                  </a:extLst>
                </a:gridCol>
                <a:gridCol w="1141206">
                  <a:extLst>
                    <a:ext uri="{9D8B030D-6E8A-4147-A177-3AD203B41FA5}">
                      <a16:colId xmlns:a16="http://schemas.microsoft.com/office/drawing/2014/main" xmlns="" val="204906864"/>
                    </a:ext>
                  </a:extLst>
                </a:gridCol>
                <a:gridCol w="1141206">
                  <a:extLst>
                    <a:ext uri="{9D8B030D-6E8A-4147-A177-3AD203B41FA5}">
                      <a16:colId xmlns:a16="http://schemas.microsoft.com/office/drawing/2014/main" xmlns="" val="1984915671"/>
                    </a:ext>
                  </a:extLst>
                </a:gridCol>
                <a:gridCol w="1141206">
                  <a:extLst>
                    <a:ext uri="{9D8B030D-6E8A-4147-A177-3AD203B41FA5}">
                      <a16:colId xmlns:a16="http://schemas.microsoft.com/office/drawing/2014/main" xmlns="" val="1162398049"/>
                    </a:ext>
                  </a:extLst>
                </a:gridCol>
                <a:gridCol w="1141206">
                  <a:extLst>
                    <a:ext uri="{9D8B030D-6E8A-4147-A177-3AD203B41FA5}">
                      <a16:colId xmlns:a16="http://schemas.microsoft.com/office/drawing/2014/main" xmlns=""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a:t>
                      </a:r>
                      <a:r>
                        <a:rPr lang="en-US" sz="1800" dirty="0" smtClean="0"/>
                        <a:t>eType0</a:t>
                      </a:r>
                      <a:endParaRPr lang="en-US" sz="1800" dirty="0"/>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eType1</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eType2</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eType3</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eType4</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eType5</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eType6</a:t>
                      </a:r>
                      <a:endParaRPr lang="en-US" sz="1800" dirty="0"/>
                    </a:p>
                  </a:txBody>
                  <a:tcPr anchor="ctr"/>
                </a:tc>
                <a:extLst>
                  <a:ext uri="{0D108BD9-81ED-4DB2-BD59-A6C34878D82A}">
                    <a16:rowId xmlns:a16="http://schemas.microsoft.com/office/drawing/2014/main" xmlns=""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xmlns=""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xmlns=""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xmlns=""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xmlns=""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9068613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smtClean="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smtClean="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smtClean="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xmlns="" val="20000"/>
                    </a:ext>
                  </a:extLst>
                </a:gridCol>
                <a:gridCol w="2104846">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5212</TotalTime>
  <Words>6107</Words>
  <Application>Microsoft Office PowerPoint</Application>
  <PresentationFormat>Widescreen</PresentationFormat>
  <Paragraphs>1435</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417</cp:revision>
  <dcterms:created xsi:type="dcterms:W3CDTF">2020-04-21T09:35:12Z</dcterms:created>
  <dcterms:modified xsi:type="dcterms:W3CDTF">2020-07-12T23:18:38Z</dcterms:modified>
</cp:coreProperties>
</file>